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312" r:id="rId2"/>
    <p:sldId id="329" r:id="rId3"/>
    <p:sldId id="337" r:id="rId4"/>
    <p:sldId id="335" r:id="rId5"/>
    <p:sldId id="338" r:id="rId6"/>
    <p:sldId id="33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55"/>
    <p:restoredTop sz="96301"/>
  </p:normalViewPr>
  <p:slideViewPr>
    <p:cSldViewPr snapToGrid="0">
      <p:cViewPr varScale="1">
        <p:scale>
          <a:sx n="127" d="100"/>
          <a:sy n="127" d="100"/>
        </p:scale>
        <p:origin x="8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7C856-B752-2D41-A2FB-16EA7E380BE7}" type="datetimeFigureOut">
              <a:rPr lang="en-US" smtClean="0"/>
              <a:t>8/2/25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1A85B-B3E1-464B-94F6-50BB46BE7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562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96E4F6-B2D0-924B-B657-F8DD1745F77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16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24BBC-D58A-AD45-8277-385601A315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879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This figure demonstrates the use of Life Identification Numbers (LINs) for fungal classification.</a:t>
            </a:r>
            <a:br>
              <a:rPr lang="en-US" dirty="0"/>
            </a:br>
            <a:r>
              <a:rPr lang="en-US" dirty="0"/>
              <a:t>Shown is a core genome phylogeny of </a:t>
            </a:r>
            <a:r>
              <a:rPr lang="en-US" i="1" dirty="0"/>
              <a:t>Fusarium </a:t>
            </a:r>
            <a:r>
              <a:rPr lang="en-US" i="1" dirty="0" err="1"/>
              <a:t>oxysporum</a:t>
            </a:r>
            <a:r>
              <a:rPr lang="en-US" dirty="0"/>
              <a:t> Clade 2, constructed from 6,800 genes. The LINs (right) provide detailed resolution of classification and branching within the clade, illustrating how genomic data can distinguish lineages at fine scales.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24BBC-D58A-AD45-8277-385601A315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DAF8C-B41E-E540-F418-E3BD690C9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A45231-65E2-F857-E3F7-5B594A9BDC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40A3EF-CB49-128A-701C-F1370CA3A2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Figure 1 shows the Geiser et al., 2021 reference tree, 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Figure 2 shows the core genome tree after assigning LINs using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LINflow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for the Geiser genomes dataset. Most species complexes share the LIN prefix 1A, except for the F.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dimerum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complex, which has the prefix 2A. The outgroup genera have distinct LIN prefixes 0A (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Neonectria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), 3A (Trichoderma), or 4A (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Beavernia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bassiana).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use of LINs allows for delimiting the genus Fusarium and its species complexes. 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LIN pipeline and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LINbase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can be used to accurately assign LINs to Fusarium species and determine their evolutionary relationships.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LINs separate all species complexes from each other, indicating that they are a reliable and robust method for delimiting Fusarium species and species complexes, but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LINflow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very slow when assigning LINs to fungal genomes because of the much larger genome size.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05AB7B-E59C-710B-07B3-6DD0FE2745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A8778E-D482-E748-97D6-8A53CAF199C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27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8AC38-AA03-1740-B77A-CAA2BD57C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6126FB-7972-85B0-95BC-38A1117AC6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181790-497D-75DE-EEB2-BC7696A19A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8E286-24BB-72D1-1A05-2ADCCBD90B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96E4F6-B2D0-924B-B657-F8DD1745F7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2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622E3-0C89-2A42-8334-47A8BFFC9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EA8CF7-67F8-8582-42E0-8C0CD9A74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84BC9-107F-9B75-745D-1951E4F22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E1060-ED63-B49D-B292-DDC60AF8B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4DCE2-4AB2-0445-D05F-0C69469CF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839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AB15-895B-DC83-880B-999216471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0B0B1B-2F9F-44C3-F028-EA61429181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BA9E1-7809-611D-22FF-3A4E7DC38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5498B-F01C-E8D8-82F8-181D1C4D9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3A71F-06CE-B0A5-6414-A4849BB34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106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455B9B-6BB9-4B9A-2B8B-122091A76E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C776E-78AF-A7D6-38A8-A3379BCBFB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206E5-CDAC-0127-1A52-AE7C30EE6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642FF-8DA2-8472-AC09-59A997B59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AF79F-A378-7249-EAC6-576C7652A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19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17789-60E8-F1DC-433F-6763676D1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62884-0575-A3FD-7544-087FDA7F3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D0E90-AEBF-E018-0829-C00FB9386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ECA56-5AF4-E1FD-C1F9-8388E2181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6242C-ED05-A389-6A3D-07348C241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93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C132B-F5B6-3C02-4D32-CAC0F02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EC151-40D7-C2E9-F7FB-C85285D21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CE2F4-156E-6987-7118-B0278C535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32418-A08A-BEAF-2388-6B6E4267B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BE1061-04EB-40B1-0E6B-67AB16D86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009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EF59-2323-7CCA-ABD1-7BA4E8FC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68CE3-57D5-689E-61AE-F3F5490BD8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9708C4-B483-C741-DA06-7AD124790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666BC-FD6A-BB85-401D-DEB1B5F49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856C8F-0E4F-88F5-0E1E-51A8046A9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D84C3-5B3E-F795-2013-57337B832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27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103AB-EC4A-8380-5EAA-0CDAD323D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CD63E-FAE8-599A-8061-23B4863F7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06740F-25DC-8D98-2CFC-841540576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A47375-6C01-9221-9EA2-ADDBD98E70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C6E1D0-8524-FADF-B236-9F92FD9887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4E1C5C-9269-E65B-3335-2A85A9642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4497A2-6800-D74D-F94F-16E6EA77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47091-DF1B-87CF-7A6F-46A44AA7F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06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7E5C0-722F-D736-DB9E-8B23B648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484EC-D73E-0904-27F0-7B859315A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3EAB6-942E-9450-F02D-47412DAD4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EDBA87-80C5-47D8-F619-C78375608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8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A422B4-C741-0170-2868-F61711CC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F2A6DF-B37D-F25B-F104-BFE97B08E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B76FAB-9551-87FD-A053-898D07424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444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FEE59-0A59-140A-0433-CA1195C40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8DCB5-16A5-FC18-FC42-288CBA749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0343A-1EEA-86CB-F577-48AF6CD47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12FD6-E2BD-49C9-38E0-B06865EEA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603C1C-1287-99D7-9486-05A58C71B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AD08CE-48B8-154F-F5BE-581F03E30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272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D0C8D-235A-F737-9FDD-43A48A33C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80C6A5-4DF3-96CB-3668-7AC2124F0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563814-BB0D-4AA6-FF00-8274A7CC1C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805D99-CA81-571A-9239-BA0F5486A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1DA88-9580-59C3-F1E2-B15F2EC56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FA79A8-FD24-A266-92B7-1F7EB27A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015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CF0F0E-4117-D1B3-FFAC-8EA86C54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674BF-E9D8-7360-3A77-D8DCD473D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B2BBA-9F4C-DEB3-B534-C208C238E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CCE913-68D8-7A49-9865-B66AB2CFE475}" type="datetimeFigureOut">
              <a:rPr lang="en-US" smtClean="0"/>
              <a:t>8/2/25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C5A20-1019-B058-8ADC-A69F10609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EE999-66E2-27E4-8176-6F98882A1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9A64E4-445F-794F-AB71-C6DA10C2F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4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encedirect.com/topics/agricultural-and-biological-sciences/oomycetes" TargetMode="External"/><Relationship Id="rId3" Type="http://schemas.openxmlformats.org/officeDocument/2006/relationships/image" Target="../media/image2.jpeg"/><Relationship Id="rId7" Type="http://schemas.openxmlformats.org/officeDocument/2006/relationships/hyperlink" Target="https://en.wikipedia.org/wiki/Kingdom_(biology)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hyperlink" Target="https://microbenotes.com/classification-of-fungi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Futuristic DNA helix in black background">
            <a:extLst>
              <a:ext uri="{FF2B5EF4-FFF2-40B4-BE49-F238E27FC236}">
                <a16:creationId xmlns:a16="http://schemas.microsoft.com/office/drawing/2014/main" id="{44751CF2-5B49-1EAF-D72B-ABBD3A2004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1B813720-C596-A2A9-CF7B-6DBDCD16E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55864" y="5511013"/>
            <a:ext cx="4050792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Kassaye Belay</a:t>
            </a:r>
          </a:p>
          <a:p>
            <a:r>
              <a:rPr lang="en-US" sz="2200" dirty="0">
                <a:solidFill>
                  <a:srgbClr val="FFFFFF"/>
                </a:solidFill>
              </a:rPr>
              <a:t>APS Plant Health 2025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30366A6-E6D1-81AE-9620-F289D9ACF3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7008" y="1122362"/>
            <a:ext cx="10320528" cy="356850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cs typeface="Arial" panose="020B0604020202020204" pitchFamily="34" charset="0"/>
              </a:rPr>
              <a:t>Enhanced Genome-Based Taxonomy for Precise Identification of Fungal and Oomycete Pathogens</a:t>
            </a:r>
            <a:br>
              <a:rPr lang="en-US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cs typeface="Arial" panose="020B0604020202020204" pitchFamily="34" charset="0"/>
              </a:rPr>
              <a:t>Using </a:t>
            </a:r>
            <a:r>
              <a:rPr lang="en-US" b="1" dirty="0">
                <a:solidFill>
                  <a:schemeClr val="bg1"/>
                </a:solidFill>
                <a:cs typeface="Arial" panose="020B0604020202020204" pitchFamily="34" charset="0"/>
              </a:rPr>
              <a:t>LINs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626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E6A8A-7EDD-345D-16BB-D81D3DEC9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2" y="0"/>
            <a:ext cx="8076335" cy="681037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r>
              <a:rPr lang="en-US" b="1" dirty="0"/>
              <a:t>Classification of Fungi &amp; Oomycetes</a:t>
            </a:r>
            <a:br>
              <a:rPr lang="en-US" sz="36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BD860-07D7-1E05-9356-9300D8063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891" y="681037"/>
            <a:ext cx="6077085" cy="6176963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400" b="1" dirty="0"/>
              <a:t>1. Morphology</a:t>
            </a:r>
            <a:endParaRPr lang="en-US" sz="2900" dirty="0"/>
          </a:p>
          <a:p>
            <a:pPr lvl="1">
              <a:lnSpc>
                <a:spcPct val="170000"/>
              </a:lnSpc>
            </a:pPr>
            <a:r>
              <a:rPr lang="en-US" sz="2900" b="1" dirty="0"/>
              <a:t>Hyphal form:</a:t>
            </a:r>
            <a:r>
              <a:rPr lang="en-US" sz="2900" dirty="0"/>
              <a:t> septate vs. coenocytic</a:t>
            </a:r>
          </a:p>
          <a:p>
            <a:pPr lvl="1">
              <a:lnSpc>
                <a:spcPct val="170000"/>
              </a:lnSpc>
            </a:pPr>
            <a:r>
              <a:rPr lang="en-US" sz="2900" b="1" dirty="0"/>
              <a:t>Yeast vs. filamentous growth</a:t>
            </a:r>
            <a:endParaRPr lang="en-US" sz="2900" dirty="0"/>
          </a:p>
          <a:p>
            <a:pPr lvl="1">
              <a:lnSpc>
                <a:spcPct val="170000"/>
              </a:lnSpc>
            </a:pPr>
            <a:r>
              <a:rPr lang="en-US" sz="2900" b="1" dirty="0"/>
              <a:t>Sporangium/conidiophore structure</a:t>
            </a:r>
            <a:endParaRPr lang="en-US" sz="2900" dirty="0"/>
          </a:p>
          <a:p>
            <a:pPr marL="0" indent="0">
              <a:lnSpc>
                <a:spcPct val="170000"/>
              </a:lnSpc>
              <a:buNone/>
            </a:pPr>
            <a:r>
              <a:rPr lang="en-US" sz="4000" b="1" dirty="0"/>
              <a:t>2. </a:t>
            </a:r>
            <a:r>
              <a:rPr lang="en-US" sz="3400" b="1" dirty="0"/>
              <a:t>Molecular Phylogeny</a:t>
            </a:r>
            <a:endParaRPr lang="en-US" sz="2900" dirty="0"/>
          </a:p>
          <a:p>
            <a:pPr lvl="1">
              <a:lnSpc>
                <a:spcPct val="170000"/>
              </a:lnSpc>
            </a:pPr>
            <a:r>
              <a:rPr lang="en-US" sz="2900" b="1" dirty="0"/>
              <a:t>Marker genes:</a:t>
            </a:r>
            <a:r>
              <a:rPr lang="en-US" sz="2900" dirty="0"/>
              <a:t> rDNA (ITS, SSU, LSU), RPB1/2, TEF1α</a:t>
            </a:r>
          </a:p>
          <a:p>
            <a:pPr lvl="1">
              <a:lnSpc>
                <a:spcPct val="170000"/>
              </a:lnSpc>
            </a:pPr>
            <a:r>
              <a:rPr lang="en-US" sz="2900" b="1" dirty="0"/>
              <a:t>Multi-locus &amp; whole-genome </a:t>
            </a:r>
            <a:endParaRPr lang="en-US" sz="2900" dirty="0"/>
          </a:p>
          <a:p>
            <a:pPr marL="0" indent="0">
              <a:lnSpc>
                <a:spcPct val="170000"/>
              </a:lnSpc>
              <a:buNone/>
            </a:pPr>
            <a:r>
              <a:rPr lang="en-US" sz="3400" b="1" dirty="0"/>
              <a:t>3. Genomic &amp; Metagenomic Signatures</a:t>
            </a:r>
            <a:endParaRPr lang="en-US" sz="2900" dirty="0"/>
          </a:p>
          <a:p>
            <a:pPr lvl="1">
              <a:lnSpc>
                <a:spcPct val="170000"/>
              </a:lnSpc>
            </a:pPr>
            <a:r>
              <a:rPr lang="en-US" sz="3400" b="1" dirty="0"/>
              <a:t>Average nucleotide identity (ANI) </a:t>
            </a:r>
            <a:r>
              <a:rPr lang="en-US" sz="3400" dirty="0"/>
              <a:t>value</a:t>
            </a:r>
          </a:p>
          <a:p>
            <a:pPr lvl="1">
              <a:lnSpc>
                <a:spcPct val="170000"/>
              </a:lnSpc>
            </a:pPr>
            <a:r>
              <a:rPr lang="en-US" sz="3300" b="1" dirty="0"/>
              <a:t>k-</a:t>
            </a:r>
            <a:r>
              <a:rPr lang="en-US" sz="3300" b="1" dirty="0" err="1"/>
              <a:t>mer</a:t>
            </a:r>
            <a:r>
              <a:rPr lang="en-US" sz="3300" b="1" dirty="0"/>
              <a:t> based (containment)</a:t>
            </a:r>
            <a:r>
              <a:rPr lang="en-US" sz="3300" dirty="0"/>
              <a:t> for community profiling</a:t>
            </a:r>
          </a:p>
          <a:p>
            <a:pPr lvl="1">
              <a:lnSpc>
                <a:spcPct val="170000"/>
              </a:lnSpc>
            </a:pPr>
            <a:r>
              <a:rPr lang="en-US" sz="3400" b="1" dirty="0"/>
              <a:t>Life Identification Numbers (LINs)</a:t>
            </a:r>
            <a:r>
              <a:rPr lang="en-US" sz="3400" dirty="0"/>
              <a:t> for rapid genome assignment</a:t>
            </a:r>
            <a:endParaRPr lang="en-US" sz="2300" dirty="0"/>
          </a:p>
        </p:txBody>
      </p:sp>
      <p:pic>
        <p:nvPicPr>
          <p:cNvPr id="2050" name="Picture 2" descr="Classification of Fungi">
            <a:extLst>
              <a:ext uri="{FF2B5EF4-FFF2-40B4-BE49-F238E27FC236}">
                <a16:creationId xmlns:a16="http://schemas.microsoft.com/office/drawing/2014/main" id="{A1159B48-E1CC-A5B8-6757-71633FF6C3E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200" y="565965"/>
            <a:ext cx="3829908" cy="2075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CA7787-B338-E11F-4C51-497A1670F2EF}"/>
              </a:ext>
            </a:extLst>
          </p:cNvPr>
          <p:cNvSpPr txBox="1"/>
          <p:nvPr/>
        </p:nvSpPr>
        <p:spPr>
          <a:xfrm>
            <a:off x="9070282" y="2567951"/>
            <a:ext cx="29530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hlinkClick r:id="rId4"/>
              </a:rPr>
              <a:t>https://microbenotes.com/classification-of-fungi/</a:t>
            </a:r>
            <a:endParaRPr lang="en-US" sz="1000" dirty="0"/>
          </a:p>
        </p:txBody>
      </p:sp>
      <p:pic>
        <p:nvPicPr>
          <p:cNvPr id="9" name="Picture 2" descr="Oomycetes - an overview | ScienceDirect Topics">
            <a:extLst>
              <a:ext uri="{FF2B5EF4-FFF2-40B4-BE49-F238E27FC236}">
                <a16:creationId xmlns:a16="http://schemas.microsoft.com/office/drawing/2014/main" id="{03D1CAC8-763B-EC0F-B4CD-7A4970ACB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200" y="2895600"/>
            <a:ext cx="3860800" cy="3396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Phylum - Wikipedia">
            <a:extLst>
              <a:ext uri="{FF2B5EF4-FFF2-40B4-BE49-F238E27FC236}">
                <a16:creationId xmlns:a16="http://schemas.microsoft.com/office/drawing/2014/main" id="{590FA707-E020-1D26-CB0B-5DBF33FC7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81037"/>
            <a:ext cx="2165412" cy="5145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D5ADFD-CAA8-ACFE-BCFA-82285E64F27C}"/>
              </a:ext>
            </a:extLst>
          </p:cNvPr>
          <p:cNvSpPr txBox="1"/>
          <p:nvPr/>
        </p:nvSpPr>
        <p:spPr>
          <a:xfrm>
            <a:off x="6350000" y="5865085"/>
            <a:ext cx="22990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hlinkClick r:id="rId7"/>
              </a:rPr>
              <a:t>https://en.wikipedia.org/wiki/Kingdom_(biology)</a:t>
            </a:r>
            <a:endParaRPr lang="en-US" sz="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C108C6-67F4-89A4-355A-18BDABEE860E}"/>
              </a:ext>
            </a:extLst>
          </p:cNvPr>
          <p:cNvSpPr txBox="1"/>
          <p:nvPr/>
        </p:nvSpPr>
        <p:spPr>
          <a:xfrm>
            <a:off x="8107227" y="6330591"/>
            <a:ext cx="408477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hlinkClick r:id="rId8"/>
              </a:rPr>
              <a:t>https://www.sciencedirect.com/topics/agricultural-and-biological-sciences/oomycetes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239076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56CE2-CCFA-9E13-B76C-F30BDF84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245" y="161122"/>
            <a:ext cx="6572475" cy="731369"/>
          </a:xfrm>
        </p:spPr>
        <p:txBody>
          <a:bodyPr anchor="b">
            <a:normAutofit/>
          </a:bodyPr>
          <a:lstStyle/>
          <a:p>
            <a:r>
              <a:rPr lang="en-US" sz="3200" b="1" dirty="0"/>
              <a:t>Genome Based Taxonomic Methods 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EB4CF-4EBE-E6EF-E3F6-C12E5EFD3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59" y="1308381"/>
            <a:ext cx="4326901" cy="538849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b="1" dirty="0"/>
              <a:t>Single-/few-locus phylogenies</a:t>
            </a:r>
            <a:endParaRPr lang="en-US" sz="1800" dirty="0"/>
          </a:p>
          <a:p>
            <a:pPr lvl="1"/>
            <a:r>
              <a:rPr lang="en-US" sz="1800" dirty="0"/>
              <a:t>Uses classic barcodes (ITS, LSU, etc.)</a:t>
            </a:r>
          </a:p>
          <a:p>
            <a:pPr lvl="1"/>
            <a:r>
              <a:rPr lang="en-US" sz="1800" dirty="0"/>
              <a:t>Fast, simple, good for species ID</a:t>
            </a:r>
          </a:p>
          <a:p>
            <a:pPr lvl="1"/>
            <a:r>
              <a:rPr lang="en-US" sz="1800" dirty="0"/>
              <a:t>Limited resolution for deeper splits</a:t>
            </a:r>
          </a:p>
          <a:p>
            <a:pPr marL="0" indent="0">
              <a:buNone/>
            </a:pPr>
            <a:r>
              <a:rPr lang="en-US" sz="1800" b="1" dirty="0"/>
              <a:t>Multi-locus sequence analysis (MLSA)</a:t>
            </a:r>
            <a:endParaRPr lang="en-US" sz="1800" dirty="0"/>
          </a:p>
          <a:p>
            <a:pPr lvl="1"/>
            <a:r>
              <a:rPr lang="en-US" sz="1800" dirty="0"/>
              <a:t>Combines several housekeeping genes</a:t>
            </a:r>
          </a:p>
          <a:p>
            <a:pPr lvl="1"/>
            <a:r>
              <a:rPr lang="en-US" sz="1800" dirty="0"/>
              <a:t>More robust than single locus</a:t>
            </a:r>
          </a:p>
          <a:p>
            <a:pPr lvl="1"/>
            <a:r>
              <a:rPr lang="en-US" sz="1800" dirty="0"/>
              <a:t>Requires careful gene selection</a:t>
            </a:r>
          </a:p>
          <a:p>
            <a:r>
              <a:rPr lang="en-US" sz="1800" b="1" dirty="0" err="1"/>
              <a:t>Phylogenomics</a:t>
            </a:r>
            <a:r>
              <a:rPr lang="en-US" sz="1800" b="1" dirty="0"/>
              <a:t> / genome-scale</a:t>
            </a:r>
            <a:endParaRPr lang="en-US" sz="1800" dirty="0"/>
          </a:p>
          <a:p>
            <a:pPr lvl="1"/>
            <a:r>
              <a:rPr lang="en-US" sz="1800" dirty="0"/>
              <a:t>Uses hundreds to thousands of genes (e.g., BUSCO, whole genomes)</a:t>
            </a:r>
          </a:p>
          <a:p>
            <a:pPr lvl="1"/>
            <a:r>
              <a:rPr lang="en-US" sz="1800" dirty="0"/>
              <a:t>Highest resolution, captures complex histories</a:t>
            </a:r>
          </a:p>
          <a:p>
            <a:pPr lvl="1"/>
            <a:r>
              <a:rPr lang="en-US" sz="1800" dirty="0"/>
              <a:t>Computationally demanding, needs high-quality genomes</a:t>
            </a:r>
          </a:p>
          <a:p>
            <a:pPr marL="0" indent="0">
              <a:buNone/>
            </a:pPr>
            <a:endParaRPr lang="en-US" sz="1100" dirty="0"/>
          </a:p>
        </p:txBody>
      </p:sp>
      <p:pic>
        <p:nvPicPr>
          <p:cNvPr id="4" name="Main graphic">
            <a:extLst>
              <a:ext uri="{FF2B5EF4-FFF2-40B4-BE49-F238E27FC236}">
                <a16:creationId xmlns:a16="http://schemas.microsoft.com/office/drawing/2014/main" id="{EF1C047A-ADF9-56E7-8242-F5CD248EF914}"/>
              </a:ext>
            </a:extLst>
          </p:cNvPr>
          <p:cNvPicPr>
            <a:picLocks/>
          </p:cNvPicPr>
          <p:nvPr/>
        </p:nvPicPr>
        <p:blipFill>
          <a:blip r:embed="rId2"/>
          <a:stretch/>
        </p:blipFill>
        <p:spPr>
          <a:xfrm>
            <a:off x="7400261" y="892491"/>
            <a:ext cx="4578380" cy="557210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0A0A18D-98B4-40E5-4078-A318C9554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6737460"/>
            <a:ext cx="12192000" cy="123364"/>
            <a:chOff x="1" y="6737460"/>
            <a:chExt cx="12192000" cy="12336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102A9A7-35A0-25BE-8907-0AB62C454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34320" y="703141"/>
              <a:ext cx="123362" cy="12192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28BDF14-9776-769C-B15E-E2D6BA4DC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40559" y="4909383"/>
              <a:ext cx="123362" cy="3779520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323E50A-ED8A-AB51-49C8-A1CD06D95D1C}"/>
              </a:ext>
            </a:extLst>
          </p:cNvPr>
          <p:cNvGrpSpPr/>
          <p:nvPr/>
        </p:nvGrpSpPr>
        <p:grpSpPr>
          <a:xfrm>
            <a:off x="4990395" y="1070147"/>
            <a:ext cx="2211210" cy="2234221"/>
            <a:chOff x="5791200" y="-26432"/>
            <a:chExt cx="2540000" cy="256643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48BD1D3-5333-4CC9-9E0A-BA9AA1AB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91200" y="266700"/>
              <a:ext cx="2540000" cy="22733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6C56DA9-D0C0-D5B8-57F9-A47538C65216}"/>
                </a:ext>
              </a:extLst>
            </p:cNvPr>
            <p:cNvSpPr txBox="1"/>
            <p:nvPr/>
          </p:nvSpPr>
          <p:spPr>
            <a:xfrm>
              <a:off x="6359134" y="-26432"/>
              <a:ext cx="7557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795528">
                <a:spcAft>
                  <a:spcPts val="600"/>
                </a:spcAft>
              </a:pPr>
              <a:r>
                <a:rPr lang="en-US" sz="1566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Fungi</a:t>
              </a:r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DB47601-3B24-E1C0-7B32-5C5E9894E689}"/>
              </a:ext>
            </a:extLst>
          </p:cNvPr>
          <p:cNvGrpSpPr/>
          <p:nvPr/>
        </p:nvGrpSpPr>
        <p:grpSpPr>
          <a:xfrm>
            <a:off x="4941333" y="3553633"/>
            <a:ext cx="2260272" cy="2290168"/>
            <a:chOff x="8909221" y="82034"/>
            <a:chExt cx="2540000" cy="257359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1E82096-9D6A-24D8-AE36-C05E04326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09221" y="382331"/>
              <a:ext cx="2540000" cy="22733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C1EF64-E161-FF73-1AA7-FD5989C82309}"/>
                </a:ext>
              </a:extLst>
            </p:cNvPr>
            <p:cNvSpPr txBox="1"/>
            <p:nvPr/>
          </p:nvSpPr>
          <p:spPr>
            <a:xfrm>
              <a:off x="9543726" y="82034"/>
              <a:ext cx="12709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804672">
                <a:spcAft>
                  <a:spcPts val="600"/>
                </a:spcAft>
              </a:pPr>
              <a:r>
                <a:rPr lang="en-US" sz="1584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Oomycota</a:t>
              </a:r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B0C4DF2-CFF1-5C62-49E0-1A786F0C9A57}"/>
              </a:ext>
            </a:extLst>
          </p:cNvPr>
          <p:cNvSpPr txBox="1"/>
          <p:nvPr/>
        </p:nvSpPr>
        <p:spPr>
          <a:xfrm>
            <a:off x="9221957" y="6368126"/>
            <a:ext cx="17780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Geiser et al., 2021</a:t>
            </a:r>
          </a:p>
        </p:txBody>
      </p:sp>
    </p:spTree>
    <p:extLst>
      <p:ext uri="{BB962C8B-B14F-4D97-AF65-F5344CB8AC3E}">
        <p14:creationId xmlns:p14="http://schemas.microsoft.com/office/powerpoint/2010/main" val="3416369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0345D-46D2-F230-71E8-032FAABA1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584" y="-69302"/>
            <a:ext cx="10515600" cy="722270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>
                <a:latin typeface="Century Gothic" panose="020B0502020202020204" pitchFamily="34" charset="0"/>
                <a:cs typeface="Arial" panose="020B0604020202020204" pitchFamily="34" charset="0"/>
              </a:rPr>
            </a:br>
            <a:r>
              <a:rPr lang="en-US" b="1" dirty="0">
                <a:cs typeface="Times New Roman" panose="02020603050405020304" pitchFamily="18" charset="0"/>
              </a:rPr>
              <a:t>LINs for Fungi and Oomycetes</a:t>
            </a:r>
            <a:br>
              <a:rPr lang="en-US" dirty="0">
                <a:ea typeface="Helvetica Neue"/>
                <a:cs typeface="Times New Roman" panose="02020603050405020304" pitchFamily="18" charset="0"/>
                <a:sym typeface="Helvetica Neue"/>
              </a:rPr>
            </a:b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FCC7D-A4C2-21FE-25FC-306F258041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" y="549648"/>
            <a:ext cx="4663438" cy="2424761"/>
          </a:xfrm>
        </p:spPr>
        <p:txBody>
          <a:bodyPr>
            <a:noAutofit/>
          </a:bodyPr>
          <a:lstStyle/>
          <a:p>
            <a:pPr marL="425450" lvl="0" indent="-28575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1800" dirty="0">
                <a:ea typeface="Helvetica Neue"/>
                <a:cs typeface="Arial" panose="020B0604020202020204" pitchFamily="34" charset="0"/>
                <a:sym typeface="Helvetica Neue"/>
              </a:rPr>
              <a:t>Input: assembled genomes</a:t>
            </a:r>
          </a:p>
          <a:p>
            <a:pPr marL="425450" lvl="0" indent="-28575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1800" dirty="0">
                <a:ea typeface="Helvetica Neue"/>
                <a:cs typeface="Arial" panose="020B0604020202020204" pitchFamily="34" charset="0"/>
                <a:sym typeface="Helvetica Neue"/>
              </a:rPr>
              <a:t>Numbers are used as class labels</a:t>
            </a:r>
          </a:p>
          <a:p>
            <a:pPr marL="425450" lvl="0" indent="-28575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1800" dirty="0">
                <a:ea typeface="Helvetica Neue"/>
                <a:cs typeface="Arial" panose="020B0604020202020204" pitchFamily="34" charset="0"/>
                <a:sym typeface="Helvetica Neue"/>
              </a:rPr>
              <a:t>LIN assignment is based on the k-nearest neighbor</a:t>
            </a:r>
          </a:p>
          <a:p>
            <a:pPr marL="425450" lvl="0" indent="-28575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-US" sz="1800" dirty="0">
                <a:ea typeface="Helvetica Neue"/>
                <a:cs typeface="Arial" panose="020B0604020202020204" pitchFamily="34" charset="0"/>
                <a:sym typeface="Helvetica Neue"/>
              </a:rPr>
              <a:t>ANI can be computed directly or inferred from Jaccard distance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52B2F79-C68C-05E3-D9C0-7F566436672B}"/>
              </a:ext>
            </a:extLst>
          </p:cNvPr>
          <p:cNvSpPr txBox="1">
            <a:spLocks/>
          </p:cNvSpPr>
          <p:nvPr/>
        </p:nvSpPr>
        <p:spPr>
          <a:xfrm>
            <a:off x="67667" y="2974409"/>
            <a:ext cx="5370603" cy="492527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latin typeface="+mn-lt"/>
                <a:cs typeface="Arial" panose="020B0604020202020204" pitchFamily="34" charset="0"/>
              </a:rPr>
              <a:t>Genome Similarity Methods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B6030E0-02F9-CF73-A155-2343CB52C1A0}"/>
              </a:ext>
            </a:extLst>
          </p:cNvPr>
          <p:cNvGrpSpPr/>
          <p:nvPr/>
        </p:nvGrpSpPr>
        <p:grpSpPr>
          <a:xfrm>
            <a:off x="821298" y="3566322"/>
            <a:ext cx="2200997" cy="3079713"/>
            <a:chOff x="3905391" y="28813621"/>
            <a:chExt cx="2535195" cy="3189703"/>
          </a:xfrm>
        </p:grpSpPr>
        <p:sp>
          <p:nvSpPr>
            <p:cNvPr id="13" name="Rectangle 12" descr="Finger Print">
              <a:extLst>
                <a:ext uri="{FF2B5EF4-FFF2-40B4-BE49-F238E27FC236}">
                  <a16:creationId xmlns:a16="http://schemas.microsoft.com/office/drawing/2014/main" id="{543A9731-D567-CEF1-5676-7A2226BD7299}"/>
                </a:ext>
              </a:extLst>
            </p:cNvPr>
            <p:cNvSpPr/>
            <p:nvPr/>
          </p:nvSpPr>
          <p:spPr>
            <a:xfrm>
              <a:off x="4680094" y="28813621"/>
              <a:ext cx="788418" cy="761419"/>
            </a:xfrm>
            <a:prstGeom prst="rect">
              <a:avLst/>
            </a:pr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5F65947F-02FE-C4CC-EEEE-2CBFEC6C9B6E}"/>
                </a:ext>
              </a:extLst>
            </p:cNvPr>
            <p:cNvSpPr/>
            <p:nvPr/>
          </p:nvSpPr>
          <p:spPr>
            <a:xfrm>
              <a:off x="3905391" y="29711218"/>
              <a:ext cx="2252625" cy="326322"/>
            </a:xfrm>
            <a:custGeom>
              <a:avLst/>
              <a:gdLst>
                <a:gd name="connsiteX0" fmla="*/ 0 w 2252625"/>
                <a:gd name="connsiteY0" fmla="*/ 0 h 326322"/>
                <a:gd name="connsiteX1" fmla="*/ 2252625 w 2252625"/>
                <a:gd name="connsiteY1" fmla="*/ 0 h 326322"/>
                <a:gd name="connsiteX2" fmla="*/ 2252625 w 2252625"/>
                <a:gd name="connsiteY2" fmla="*/ 326322 h 326322"/>
                <a:gd name="connsiteX3" fmla="*/ 0 w 2252625"/>
                <a:gd name="connsiteY3" fmla="*/ 326322 h 326322"/>
                <a:gd name="connsiteX4" fmla="*/ 0 w 2252625"/>
                <a:gd name="connsiteY4" fmla="*/ 0 h 32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2625" h="326322">
                  <a:moveTo>
                    <a:pt x="0" y="0"/>
                  </a:moveTo>
                  <a:lnTo>
                    <a:pt x="2252625" y="0"/>
                  </a:lnTo>
                  <a:lnTo>
                    <a:pt x="2252625" y="326322"/>
                  </a:lnTo>
                  <a:lnTo>
                    <a:pt x="0" y="32632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n-US" sz="2000" kern="1200" dirty="0" err="1">
                  <a:cs typeface="Arial" panose="020B0604020202020204" pitchFamily="34" charset="0"/>
                </a:rPr>
                <a:t>Sourmash</a:t>
              </a:r>
              <a:endParaRPr lang="en-US" sz="2000" kern="1200" dirty="0">
                <a:cs typeface="Arial" panose="020B0604020202020204" pitchFamily="34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9220DAF-9ACD-043A-9F5F-4B5D338CD81E}"/>
                </a:ext>
              </a:extLst>
            </p:cNvPr>
            <p:cNvSpPr/>
            <p:nvPr/>
          </p:nvSpPr>
          <p:spPr>
            <a:xfrm>
              <a:off x="3947991" y="30095243"/>
              <a:ext cx="2492595" cy="1908081"/>
            </a:xfrm>
            <a:custGeom>
              <a:avLst/>
              <a:gdLst>
                <a:gd name="connsiteX0" fmla="*/ 0 w 2252625"/>
                <a:gd name="connsiteY0" fmla="*/ 0 h 1908081"/>
                <a:gd name="connsiteX1" fmla="*/ 2252625 w 2252625"/>
                <a:gd name="connsiteY1" fmla="*/ 0 h 1908081"/>
                <a:gd name="connsiteX2" fmla="*/ 2252625 w 2252625"/>
                <a:gd name="connsiteY2" fmla="*/ 1908081 h 1908081"/>
                <a:gd name="connsiteX3" fmla="*/ 0 w 2252625"/>
                <a:gd name="connsiteY3" fmla="*/ 1908081 h 1908081"/>
                <a:gd name="connsiteX4" fmla="*/ 0 w 2252625"/>
                <a:gd name="connsiteY4" fmla="*/ 0 h 190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2625" h="1908081">
                  <a:moveTo>
                    <a:pt x="0" y="0"/>
                  </a:moveTo>
                  <a:lnTo>
                    <a:pt x="2252625" y="0"/>
                  </a:lnTo>
                  <a:lnTo>
                    <a:pt x="2252625" y="1908081"/>
                  </a:lnTo>
                  <a:lnTo>
                    <a:pt x="0" y="190808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223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>
                  <a:cs typeface="Arial" panose="020B0604020202020204" pitchFamily="34" charset="0"/>
                </a:rPr>
                <a:t>K-</a:t>
              </a:r>
              <a:r>
                <a:rPr lang="en-US" sz="1400" kern="1200" dirty="0" err="1">
                  <a:cs typeface="Arial" panose="020B0604020202020204" pitchFamily="34" charset="0"/>
                </a:rPr>
                <a:t>mer</a:t>
              </a:r>
              <a:r>
                <a:rPr lang="en-US" sz="1400" kern="1200" dirty="0">
                  <a:cs typeface="Arial" panose="020B0604020202020204" pitchFamily="34" charset="0"/>
                </a:rPr>
                <a:t> based</a:t>
              </a:r>
            </a:p>
            <a:p>
              <a:pPr marL="0" lvl="0" indent="0" algn="ctr" defTabSz="6223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>
                  <a:cs typeface="Arial" panose="020B0604020202020204" pitchFamily="34" charset="0"/>
                </a:rPr>
                <a:t>Constructs deterministic hash for genomes (signatures/sketches)</a:t>
              </a:r>
            </a:p>
            <a:p>
              <a:pPr marL="0" lvl="0" indent="0" algn="ctr" defTabSz="6223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>
                  <a:cs typeface="Arial" panose="020B0604020202020204" pitchFamily="34" charset="0"/>
                </a:rPr>
                <a:t>Scalable or fixed hash size </a:t>
              </a:r>
            </a:p>
            <a:p>
              <a:pPr marL="0" lvl="0" indent="0" algn="ctr" defTabSz="6223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>
                  <a:cs typeface="Arial" panose="020B0604020202020204" pitchFamily="34" charset="0"/>
                </a:rPr>
                <a:t>Jaccard, predicted ANI, containment similarity results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AD43B40-16A1-8734-00E0-DFCFBC269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1105" y="1131570"/>
            <a:ext cx="7393228" cy="524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756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BBFC31-421A-9BF4-3344-37104D09F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FCFB9-B4A3-A21A-EA0D-3BF79567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35"/>
            <a:ext cx="10515600" cy="87495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cs typeface="Times New Roman" panose="02020603050405020304" pitchFamily="18" charset="0"/>
              </a:rPr>
              <a:t>LINs for Fungi and Oomycetes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Main graphic">
            <a:extLst>
              <a:ext uri="{FF2B5EF4-FFF2-40B4-BE49-F238E27FC236}">
                <a16:creationId xmlns:a16="http://schemas.microsoft.com/office/drawing/2014/main" id="{A2F08660-E4B9-D5E3-246C-6384E627FEC1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/>
          <a:stretch/>
        </p:blipFill>
        <p:spPr>
          <a:xfrm>
            <a:off x="61765" y="729323"/>
            <a:ext cx="4741347" cy="5822202"/>
          </a:xfrm>
          <a:prstGeom prst="rect">
            <a:avLst/>
          </a:prstGeom>
        </p:spPr>
      </p:pic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A125DCEA-B0C4-BA3C-9D8D-168F01BB93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983982" y="681386"/>
            <a:ext cx="6873073" cy="57395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FF44C3-4091-B9C9-8D03-5D6C83E613E3}"/>
              </a:ext>
            </a:extLst>
          </p:cNvPr>
          <p:cNvSpPr txBox="1"/>
          <p:nvPr/>
        </p:nvSpPr>
        <p:spPr>
          <a:xfrm>
            <a:off x="2046659" y="6576981"/>
            <a:ext cx="7873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D735C8-A98B-9F32-5CD8-58182A09258C}"/>
              </a:ext>
            </a:extLst>
          </p:cNvPr>
          <p:cNvSpPr txBox="1"/>
          <p:nvPr/>
        </p:nvSpPr>
        <p:spPr>
          <a:xfrm>
            <a:off x="8267278" y="6503588"/>
            <a:ext cx="7873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2175597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3103F-DF74-E409-737C-411E3BD85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9844A-B214-6AED-1249-41E63238F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911"/>
            <a:ext cx="10515600" cy="650321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717E-8AF0-9C54-6181-D4C4DE1DE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813816"/>
            <a:ext cx="11475720" cy="5824728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 assignments are effective for classifying most fungal and oomycete genera.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LINs show strong potential for delimiting fungal and oomycete taxa.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LINs were assigned using ANI estimates from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Sourmash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Steps: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Developing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genomeRxiv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resource for fungal and oomycete taxa.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Add all fungal and Oomycete genomes to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genomeRxiv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Construct core genome trees to benchmark LIN assignments for fungal and oomycete genera.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Compare LIN-based assignments with core genome trees, species complexes, species,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formae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speciales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1880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611</Words>
  <Application>Microsoft Macintosh PowerPoint</Application>
  <PresentationFormat>Widescreen</PresentationFormat>
  <Paragraphs>68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Aptos</vt:lpstr>
      <vt:lpstr>Aptos Display</vt:lpstr>
      <vt:lpstr>Arial</vt:lpstr>
      <vt:lpstr>Century Gothic</vt:lpstr>
      <vt:lpstr>Helvetica Neue</vt:lpstr>
      <vt:lpstr>Söhne</vt:lpstr>
      <vt:lpstr>Times New Roman</vt:lpstr>
      <vt:lpstr>Wingdings</vt:lpstr>
      <vt:lpstr>Office Theme</vt:lpstr>
      <vt:lpstr>Enhanced Genome-Based Taxonomy for Precise Identification of Fungal and Oomycete Pathogens Using LINs</vt:lpstr>
      <vt:lpstr> Classification of Fungi &amp; Oomycetes </vt:lpstr>
      <vt:lpstr>Genome Based Taxonomic Methods </vt:lpstr>
      <vt:lpstr> LINs for Fungi and Oomycetes </vt:lpstr>
      <vt:lpstr>LINs for Fungi and Oomycetes</vt:lpstr>
      <vt:lpstr>Summary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Kassaye Belay</dc:creator>
  <cp:lastModifiedBy>Kassaye Belay</cp:lastModifiedBy>
  <cp:revision>1</cp:revision>
  <dcterms:created xsi:type="dcterms:W3CDTF">2025-08-02T17:43:18Z</dcterms:created>
  <dcterms:modified xsi:type="dcterms:W3CDTF">2025-08-02T18:10:41Z</dcterms:modified>
</cp:coreProperties>
</file>

<file path=docProps/thumbnail.jpeg>
</file>